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24"/>
  </p:notesMasterIdLst>
  <p:sldIdLst>
    <p:sldId id="303" r:id="rId3"/>
    <p:sldId id="275" r:id="rId4"/>
    <p:sldId id="301" r:id="rId5"/>
    <p:sldId id="290" r:id="rId6"/>
    <p:sldId id="289" r:id="rId7"/>
    <p:sldId id="293" r:id="rId8"/>
    <p:sldId id="277" r:id="rId9"/>
    <p:sldId id="279" r:id="rId10"/>
    <p:sldId id="278" r:id="rId11"/>
    <p:sldId id="291" r:id="rId12"/>
    <p:sldId id="280" r:id="rId13"/>
    <p:sldId id="281" r:id="rId14"/>
    <p:sldId id="282" r:id="rId15"/>
    <p:sldId id="283" r:id="rId16"/>
    <p:sldId id="284" r:id="rId17"/>
    <p:sldId id="276" r:id="rId18"/>
    <p:sldId id="302" r:id="rId19"/>
    <p:sldId id="287" r:id="rId20"/>
    <p:sldId id="288" r:id="rId21"/>
    <p:sldId id="257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ienvenido" id="{E75E278A-FF0E-49A4-B170-79828D63BBAD}">
          <p14:sldIdLst>
            <p14:sldId id="303"/>
            <p14:sldId id="275"/>
            <p14:sldId id="301"/>
            <p14:sldId id="290"/>
            <p14:sldId id="289"/>
            <p14:sldId id="293"/>
            <p14:sldId id="277"/>
            <p14:sldId id="279"/>
            <p14:sldId id="278"/>
            <p14:sldId id="291"/>
            <p14:sldId id="280"/>
            <p14:sldId id="281"/>
            <p14:sldId id="282"/>
            <p14:sldId id="283"/>
            <p14:sldId id="284"/>
            <p14:sldId id="276"/>
            <p14:sldId id="302"/>
            <p14:sldId id="287"/>
            <p14:sldId id="288"/>
            <p14:sldId id="257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8" name="Autor" initials="A" lastIdx="0" clrIdx="8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B4A6"/>
    <a:srgbClr val="734F29"/>
    <a:srgbClr val="D24726"/>
    <a:srgbClr val="DD462F"/>
    <a:srgbClr val="AEB785"/>
    <a:srgbClr val="EFD5A2"/>
    <a:srgbClr val="3B3026"/>
    <a:srgbClr val="ECE1CA"/>
    <a:srgbClr val="7955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79747" autoAdjust="0"/>
  </p:normalViewPr>
  <p:slideViewPr>
    <p:cSldViewPr snapToGrid="0">
      <p:cViewPr varScale="1">
        <p:scale>
          <a:sx n="98" d="100"/>
          <a:sy n="98" d="100"/>
        </p:scale>
        <p:origin x="936" y="9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61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wmf"/><Relationship Id="rId1" Type="http://schemas.openxmlformats.org/officeDocument/2006/relationships/image" Target="../media/image14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image" Target="../media/image21.wmf"/><Relationship Id="rId4" Type="http://schemas.openxmlformats.org/officeDocument/2006/relationships/image" Target="../media/image24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wmf"/></Relationships>
</file>

<file path=ppt/media/image1.png>
</file>

<file path=ppt/media/image10.png>
</file>

<file path=ppt/media/image11.png>
</file>

<file path=ppt/media/image12.png>
</file>

<file path=ppt/media/image13.png>
</file>

<file path=ppt/media/image14.wmf>
</file>

<file path=ppt/media/image15.wmf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wmf>
</file>

<file path=ppt/media/image22.wmf>
</file>

<file path=ppt/media/image23.wmf>
</file>

<file path=ppt/media/image24.wmf>
</file>

<file path=ppt/media/image25.jpeg>
</file>

<file path=ppt/media/image26.png>
</file>

<file path=ppt/media/image27.gif>
</file>

<file path=ppt/media/image28.wmf>
</file>

<file path=ppt/media/image29.jpeg>
</file>

<file path=ppt/media/image3.png>
</file>

<file path=ppt/media/image4.png>
</file>

<file path=ppt/media/image5.jpeg>
</file>

<file path=ppt/media/image6.wmf>
</file>

<file path=ppt/media/image7.gif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 defTabSz="914400">
              <a:buNone/>
            </a:pPr>
            <a:fld id="{DF61EA0F-A667-4B49-8422-0062BC55E249}" type="slidenum">
              <a:rPr lang="en-US" sz="1200" b="0" i="0">
                <a:latin typeface="Calibri"/>
                <a:ea typeface="+mn-ea"/>
                <a:cs typeface="+mn-cs"/>
              </a:rPr>
              <a:t>1</a:t>
            </a:fld>
            <a:endParaRPr lang="en-US" sz="1200" b="0" i="0"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7002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91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Las instrucciones de control de flujo desvían la secuencia de ejecución</a:t>
            </a:r>
            <a:r>
              <a:rPr lang="es-ES" baseline="0" dirty="0" smtClean="0"/>
              <a:t> de un programa cuando se cumplen las condiciones definidas en ella. Cuando un programa tiene instrucciones de control de flujo, significa que existen caminos dentro de él, y que las instrucciones de un camino en el programa solamente se ejecutarán cuando estén en el camino definido por la secuencia de condiciones de control de flujo. </a:t>
            </a:r>
          </a:p>
          <a:p>
            <a:r>
              <a:rPr lang="es-ES" baseline="0" dirty="0" smtClean="0"/>
              <a:t>A la base de cualquier instrucción de control de flujo existe una pregunta que se representa usando alguna combinación de operadores de comparación y lógicos.</a:t>
            </a:r>
          </a:p>
          <a:p>
            <a:r>
              <a:rPr lang="es-ES" baseline="0" dirty="0" smtClean="0"/>
              <a:t>En todo lenguaje de programación, tenemos dos tipos básicos de instrucciones de control de flujo: los condicionales y los ciclos.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857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61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061006"/>
            <a:ext cx="10515600" cy="2387600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2" y="5110609"/>
            <a:ext cx="6705599" cy="113779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spcBef>
                <a:spcPts val="600"/>
              </a:spcBef>
              <a:buNone/>
              <a:defRPr sz="2800">
                <a:solidFill>
                  <a:srgbClr val="D24726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4866468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9692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15419" y="365125"/>
            <a:ext cx="1819564" cy="5811838"/>
          </a:xfrm>
        </p:spPr>
        <p:txBody>
          <a:bodyPr vert="eaVert"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10095346" y="0"/>
            <a:ext cx="2096655" cy="6858000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0226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4434" y="0"/>
            <a:ext cx="10749367" cy="120886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4167753" cy="435133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Aft>
                <a:spcPts val="1200"/>
              </a:spcAft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spcAft>
                <a:spcPts val="1200"/>
              </a:spcAft>
              <a:defRPr sz="1400">
                <a:solidFill>
                  <a:schemeClr val="bg1">
                    <a:lumMod val="50000"/>
                  </a:schemeClr>
                </a:solidFill>
              </a:defRPr>
            </a:lvl2pPr>
            <a:lvl3pPr>
              <a:lnSpc>
                <a:spcPct val="150000"/>
              </a:lnSpc>
              <a:spcAft>
                <a:spcPts val="1200"/>
              </a:spcAft>
              <a:defRPr sz="1200">
                <a:solidFill>
                  <a:schemeClr val="bg1">
                    <a:lumMod val="50000"/>
                  </a:schemeClr>
                </a:solidFill>
              </a:defRPr>
            </a:lvl3pPr>
            <a:lvl4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4pPr>
            <a:lvl5pPr>
              <a:lnSpc>
                <a:spcPct val="150000"/>
              </a:lnSpc>
              <a:spcAft>
                <a:spcPts val="1200"/>
              </a:spcAft>
              <a:defRPr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2402238"/>
            <a:ext cx="4508715" cy="2187227"/>
          </a:xfrm>
        </p:spPr>
        <p:txBody>
          <a:bodyPr anchor="ctr">
            <a:noAutofit/>
          </a:bodyPr>
          <a:lstStyle>
            <a:lvl1pPr algn="l">
              <a:defRPr sz="4800">
                <a:solidFill>
                  <a:srgbClr val="D24726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3308" y="2402237"/>
            <a:ext cx="5269424" cy="2187226"/>
          </a:xfrm>
        </p:spPr>
        <p:txBody>
          <a:bodyPr anchor="ctr">
            <a:normAutofit/>
          </a:bodyPr>
          <a:lstStyle>
            <a:lvl1pPr marL="0" indent="0">
              <a:lnSpc>
                <a:spcPct val="150000"/>
              </a:lnSpc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5656882" y="1709738"/>
            <a:ext cx="6535119" cy="357518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Haga clic para modificar el estilo de texto del patrón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Segundo nivel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Tercer nivel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Cuarto nivel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Haga clic para modificar el estilo de texto del patrón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Segundo nivel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Tercer nivel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Cuarto nivel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32822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10737851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89075"/>
            <a:ext cx="515620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1" y="2193927"/>
            <a:ext cx="5156200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Haga clic para modificar el estilo de texto del patrón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Segundo nivel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Tercer nivel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Cuarto nivel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4" y="1489075"/>
            <a:ext cx="5157787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4" y="2193927"/>
            <a:ext cx="5157787" cy="397827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Haga clic para modificar el estilo de texto del patrón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Segundo nivel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Tercer nivel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Cuarto nivel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060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"/>
            <a:ext cx="10744200" cy="1228436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332854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081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600" smtClean="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 lang="en-US" sz="1400" smtClean="0"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 lang="en-US" sz="1200" smtClean="0"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 lang="en-US" sz="1100" smtClean="0">
                <a:solidFill>
                  <a:schemeClr val="bg1">
                    <a:lumMod val="50000"/>
                  </a:schemeClr>
                </a:solidFill>
              </a:defRPr>
            </a:lvl4pPr>
            <a:lvl5pPr>
              <a:defRPr lang="en-US" sz="11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Haga clic para modificar el estilo de texto del patrón</a:t>
            </a:r>
          </a:p>
          <a:p>
            <a:pPr marL="0" lvl="1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Segundo nivel</a:t>
            </a:r>
          </a:p>
          <a:p>
            <a:pPr marL="0" lvl="2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Tercer nivel</a:t>
            </a:r>
          </a:p>
          <a:p>
            <a:pPr marL="0" lvl="3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Cuarto nivel</a:t>
            </a:r>
          </a:p>
          <a:p>
            <a:pPr marL="0" lvl="4" indent="0">
              <a:lnSpc>
                <a:spcPct val="150000"/>
              </a:lnSpc>
              <a:spcAft>
                <a:spcPts val="1200"/>
              </a:spcAft>
              <a:buNone/>
            </a:pPr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9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95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t>3/21/2020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image" Target="../media/image16.jpeg"/><Relationship Id="rId7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9.png"/><Relationship Id="rId11" Type="http://schemas.openxmlformats.org/officeDocument/2006/relationships/image" Target="../media/image15.wmf"/><Relationship Id="rId5" Type="http://schemas.openxmlformats.org/officeDocument/2006/relationships/image" Target="../media/image18.jpeg"/><Relationship Id="rId10" Type="http://schemas.openxmlformats.org/officeDocument/2006/relationships/oleObject" Target="../embeddings/oleObject3.bin"/><Relationship Id="rId4" Type="http://schemas.openxmlformats.org/officeDocument/2006/relationships/image" Target="../media/image17.jpeg"/><Relationship Id="rId9" Type="http://schemas.openxmlformats.org/officeDocument/2006/relationships/image" Target="../media/image20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wmf"/><Relationship Id="rId13" Type="http://schemas.openxmlformats.org/officeDocument/2006/relationships/image" Target="../media/image24.wmf"/><Relationship Id="rId3" Type="http://schemas.openxmlformats.org/officeDocument/2006/relationships/image" Target="../media/image25.jpeg"/><Relationship Id="rId7" Type="http://schemas.openxmlformats.org/officeDocument/2006/relationships/oleObject" Target="../embeddings/oleObject5.bin"/><Relationship Id="rId12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1.wmf"/><Relationship Id="rId11" Type="http://schemas.openxmlformats.org/officeDocument/2006/relationships/image" Target="../media/image23.wmf"/><Relationship Id="rId5" Type="http://schemas.openxmlformats.org/officeDocument/2006/relationships/oleObject" Target="../embeddings/oleObject4.bin"/><Relationship Id="rId10" Type="http://schemas.openxmlformats.org/officeDocument/2006/relationships/oleObject" Target="../embeddings/oleObject6.bin"/><Relationship Id="rId4" Type="http://schemas.openxmlformats.org/officeDocument/2006/relationships/image" Target="../media/image26.png"/><Relationship Id="rId9" Type="http://schemas.openxmlformats.org/officeDocument/2006/relationships/image" Target="../media/image27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8.w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/E:\Blockly\apps\maze\index.html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C:\proyectos\IntroProg\Plataforma\Blockly\apps\turtle\index.html" TargetMode="External"/><Relationship Id="rId2" Type="http://schemas.openxmlformats.org/officeDocument/2006/relationships/hyperlink" Target="file:///E:\Blockly\apps\code\index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noProof="1" smtClean="0"/>
              <a:t>TDFI102 Introducción a la Programación</a:t>
            </a:r>
            <a:endParaRPr lang="es-ES" noProof="1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>
            <a:noAutofit/>
          </a:bodyPr>
          <a:lstStyle/>
          <a:p>
            <a:r>
              <a:rPr lang="es-ES" sz="2600" noProof="1" smtClean="0"/>
              <a:t>Primer Semestre 2020</a:t>
            </a:r>
            <a:endParaRPr lang="es-ES" sz="2600" noProof="1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300" y="358463"/>
            <a:ext cx="2862134" cy="266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7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¿Existen Programas en la naturaleza?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765" y="1763676"/>
            <a:ext cx="2481905" cy="429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26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¿Existen Programas en la naturaleza?</a:t>
            </a:r>
            <a:endParaRPr lang="es-ES" dirty="0"/>
          </a:p>
        </p:txBody>
      </p:sp>
      <p:pic>
        <p:nvPicPr>
          <p:cNvPr id="5124" name="Picture 4" descr="http://dciencia.es/wp-content/uploads/2013/01/Cadena-Adn-Dciencia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66" y="2232977"/>
            <a:ext cx="2667000" cy="347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www.maph49.galeon.com/arn/centdog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707" y="2774632"/>
            <a:ext cx="1981200" cy="27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echa izquierda 3"/>
          <p:cNvSpPr/>
          <p:nvPr/>
        </p:nvSpPr>
        <p:spPr>
          <a:xfrm>
            <a:off x="3596641" y="3727269"/>
            <a:ext cx="1811382" cy="6792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Instrucciones</a:t>
            </a:r>
            <a:endParaRPr lang="es-ES" dirty="0"/>
          </a:p>
        </p:txBody>
      </p:sp>
      <p:sp>
        <p:nvSpPr>
          <p:cNvPr id="7" name="Flecha izquierda 6"/>
          <p:cNvSpPr/>
          <p:nvPr/>
        </p:nvSpPr>
        <p:spPr>
          <a:xfrm>
            <a:off x="8921933" y="3566160"/>
            <a:ext cx="1811382" cy="6792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Ejecución</a:t>
            </a:r>
            <a:endParaRPr lang="es-ES" dirty="0"/>
          </a:p>
        </p:txBody>
      </p:sp>
      <p:sp>
        <p:nvSpPr>
          <p:cNvPr id="8" name="Flecha izquierda 7"/>
          <p:cNvSpPr/>
          <p:nvPr/>
        </p:nvSpPr>
        <p:spPr>
          <a:xfrm>
            <a:off x="8921933" y="4838565"/>
            <a:ext cx="1811382" cy="6792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Resultado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38233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Funcionamiento de un Programa</a:t>
            </a:r>
            <a:endParaRPr lang="es-ES" dirty="0"/>
          </a:p>
        </p:txBody>
      </p:sp>
      <p:sp>
        <p:nvSpPr>
          <p:cNvPr id="5" name="Rectángulo 4"/>
          <p:cNvSpPr/>
          <p:nvPr/>
        </p:nvSpPr>
        <p:spPr>
          <a:xfrm>
            <a:off x="2048051" y="2474411"/>
            <a:ext cx="1610255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Entrada</a:t>
            </a:r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4378875" y="2474411"/>
            <a:ext cx="1575729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Programa</a:t>
            </a:r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6969916" y="2474411"/>
            <a:ext cx="1694087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Salida</a:t>
            </a:r>
            <a:endParaRPr lang="es-ES" dirty="0"/>
          </a:p>
        </p:txBody>
      </p:sp>
      <p:cxnSp>
        <p:nvCxnSpPr>
          <p:cNvPr id="9" name="Conector recto de flecha 8"/>
          <p:cNvCxnSpPr>
            <a:stCxn id="5" idx="3"/>
            <a:endCxn id="6" idx="1"/>
          </p:cNvCxnSpPr>
          <p:nvPr/>
        </p:nvCxnSpPr>
        <p:spPr>
          <a:xfrm>
            <a:off x="3658306" y="2931611"/>
            <a:ext cx="7205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/>
          <p:cNvCxnSpPr>
            <a:stCxn id="6" idx="3"/>
            <a:endCxn id="7" idx="1"/>
          </p:cNvCxnSpPr>
          <p:nvPr/>
        </p:nvCxnSpPr>
        <p:spPr>
          <a:xfrm>
            <a:off x="5954604" y="2931611"/>
            <a:ext cx="101531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ángulo 11"/>
          <p:cNvSpPr/>
          <p:nvPr/>
        </p:nvSpPr>
        <p:spPr>
          <a:xfrm>
            <a:off x="4165962" y="3846010"/>
            <a:ext cx="2361169" cy="224998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El programa toma los valores de entrada y los utiliza para generar una salida, siguiendo la secuencia de instrucciones que hayamos creado.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297137" y="3846011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La entrada del programa está constituida por los datos que definen nuestro problema.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6969917" y="3846011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La salida de un programa es el resultado que deseamos obtener.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720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Que debemos hacer en el algoritmo</a:t>
            </a:r>
            <a:endParaRPr lang="es-ES" dirty="0"/>
          </a:p>
        </p:txBody>
      </p:sp>
      <p:sp>
        <p:nvSpPr>
          <p:cNvPr id="4" name="Pentágono 3"/>
          <p:cNvSpPr/>
          <p:nvPr/>
        </p:nvSpPr>
        <p:spPr>
          <a:xfrm>
            <a:off x="261257" y="2638698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Resultado Esperado</a:t>
            </a:r>
            <a:endParaRPr lang="es-ES" dirty="0"/>
          </a:p>
        </p:txBody>
      </p:sp>
      <p:sp>
        <p:nvSpPr>
          <p:cNvPr id="5" name="Pentágono 4"/>
          <p:cNvSpPr/>
          <p:nvPr/>
        </p:nvSpPr>
        <p:spPr>
          <a:xfrm>
            <a:off x="2721428" y="2638697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Datos Requeridos</a:t>
            </a:r>
            <a:endParaRPr lang="es-ES" dirty="0"/>
          </a:p>
        </p:txBody>
      </p:sp>
      <p:sp>
        <p:nvSpPr>
          <p:cNvPr id="9" name="Pentágono 8"/>
          <p:cNvSpPr/>
          <p:nvPr/>
        </p:nvSpPr>
        <p:spPr>
          <a:xfrm>
            <a:off x="7641770" y="2638696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Secuencia de Pasos</a:t>
            </a:r>
            <a:endParaRPr lang="es-ES" dirty="0"/>
          </a:p>
        </p:txBody>
      </p:sp>
      <p:sp>
        <p:nvSpPr>
          <p:cNvPr id="10" name="Pentágono 9"/>
          <p:cNvSpPr/>
          <p:nvPr/>
        </p:nvSpPr>
        <p:spPr>
          <a:xfrm>
            <a:off x="5181599" y="2638697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Criterio de Término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804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Algoritmo Simple: Subir las escaleras del piso 1 al 4</a:t>
            </a:r>
            <a:endParaRPr lang="es-ES" dirty="0"/>
          </a:p>
        </p:txBody>
      </p:sp>
      <p:sp>
        <p:nvSpPr>
          <p:cNvPr id="4" name="Pentágono 3"/>
          <p:cNvSpPr/>
          <p:nvPr/>
        </p:nvSpPr>
        <p:spPr>
          <a:xfrm>
            <a:off x="261257" y="2638698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Resultado Esperado</a:t>
            </a:r>
            <a:endParaRPr lang="es-ES" dirty="0"/>
          </a:p>
        </p:txBody>
      </p:sp>
      <p:sp>
        <p:nvSpPr>
          <p:cNvPr id="5" name="Pentágono 4"/>
          <p:cNvSpPr/>
          <p:nvPr/>
        </p:nvSpPr>
        <p:spPr>
          <a:xfrm>
            <a:off x="2721428" y="2638697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Datos Requeridos</a:t>
            </a:r>
            <a:endParaRPr lang="es-ES" dirty="0"/>
          </a:p>
        </p:txBody>
      </p:sp>
      <p:sp>
        <p:nvSpPr>
          <p:cNvPr id="6" name="Pentágono 5"/>
          <p:cNvSpPr/>
          <p:nvPr/>
        </p:nvSpPr>
        <p:spPr>
          <a:xfrm>
            <a:off x="7641770" y="2629986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Secuencia de Pasos</a:t>
            </a:r>
            <a:endParaRPr lang="es-ES" dirty="0"/>
          </a:p>
        </p:txBody>
      </p:sp>
      <p:sp>
        <p:nvSpPr>
          <p:cNvPr id="7" name="Pentágono 6"/>
          <p:cNvSpPr/>
          <p:nvPr/>
        </p:nvSpPr>
        <p:spPr>
          <a:xfrm>
            <a:off x="5181599" y="2629987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Criterio de Término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261257" y="4229188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Llegar al piso 4.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2721428" y="4229188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Necesito saber el piso en el que estoy.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1" name="Rectángulo 10"/>
          <p:cNvSpPr/>
          <p:nvPr/>
        </p:nvSpPr>
        <p:spPr>
          <a:xfrm>
            <a:off x="5181599" y="4229188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¿Es el piso 4?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7641770" y="4229188"/>
            <a:ext cx="2361169" cy="2249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Repetir:</a:t>
            </a:r>
          </a:p>
          <a:p>
            <a:pPr algn="ctr"/>
            <a:r>
              <a:rPr lang="es-ES" dirty="0" smtClean="0">
                <a:solidFill>
                  <a:schemeClr val="tx1"/>
                </a:solidFill>
              </a:rPr>
              <a:t>Subir Peldaño</a:t>
            </a:r>
          </a:p>
          <a:p>
            <a:pPr algn="ctr"/>
            <a:r>
              <a:rPr lang="es-ES" dirty="0">
                <a:solidFill>
                  <a:schemeClr val="tx1"/>
                </a:solidFill>
              </a:rPr>
              <a:t>¿</a:t>
            </a:r>
            <a:r>
              <a:rPr lang="es-ES" dirty="0" smtClean="0">
                <a:solidFill>
                  <a:schemeClr val="tx1"/>
                </a:solidFill>
              </a:rPr>
              <a:t>Nuevo Piso?</a:t>
            </a:r>
          </a:p>
          <a:p>
            <a:pPr algn="ctr"/>
            <a:r>
              <a:rPr lang="es-ES" dirty="0" smtClean="0">
                <a:solidFill>
                  <a:schemeClr val="tx1"/>
                </a:solidFill>
              </a:rPr>
              <a:t>¿Es el piso 4?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613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Traducción Algoritmo - Programa</a:t>
            </a:r>
            <a:endParaRPr lang="es-ES" dirty="0"/>
          </a:p>
        </p:txBody>
      </p:sp>
      <p:sp>
        <p:nvSpPr>
          <p:cNvPr id="4" name="Pentágono 3"/>
          <p:cNvSpPr/>
          <p:nvPr/>
        </p:nvSpPr>
        <p:spPr>
          <a:xfrm>
            <a:off x="378822" y="1576252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Resultado Esperado</a:t>
            </a:r>
            <a:endParaRPr lang="es-ES" dirty="0"/>
          </a:p>
        </p:txBody>
      </p:sp>
      <p:sp>
        <p:nvSpPr>
          <p:cNvPr id="5" name="Pentágono 4"/>
          <p:cNvSpPr/>
          <p:nvPr/>
        </p:nvSpPr>
        <p:spPr>
          <a:xfrm>
            <a:off x="378822" y="2899955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Identificar Datos Requeridos</a:t>
            </a:r>
            <a:endParaRPr lang="es-ES" dirty="0"/>
          </a:p>
        </p:txBody>
      </p:sp>
      <p:sp>
        <p:nvSpPr>
          <p:cNvPr id="6" name="Pentágono 5"/>
          <p:cNvSpPr/>
          <p:nvPr/>
        </p:nvSpPr>
        <p:spPr>
          <a:xfrm>
            <a:off x="378822" y="5595255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Secuencia de Pasos</a:t>
            </a:r>
            <a:endParaRPr lang="es-ES" dirty="0"/>
          </a:p>
        </p:txBody>
      </p:sp>
      <p:sp>
        <p:nvSpPr>
          <p:cNvPr id="7" name="Pentágono 6"/>
          <p:cNvSpPr/>
          <p:nvPr/>
        </p:nvSpPr>
        <p:spPr>
          <a:xfrm>
            <a:off x="378822" y="4223658"/>
            <a:ext cx="2342606" cy="1210491"/>
          </a:xfrm>
          <a:prstGeom prst="homePlat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Definir Criterio de Término</a:t>
            </a:r>
            <a:endParaRPr lang="es-ES" dirty="0"/>
          </a:p>
        </p:txBody>
      </p:sp>
      <p:sp>
        <p:nvSpPr>
          <p:cNvPr id="3" name="Rectángulo 2"/>
          <p:cNvSpPr/>
          <p:nvPr/>
        </p:nvSpPr>
        <p:spPr>
          <a:xfrm>
            <a:off x="6383383" y="1576253"/>
            <a:ext cx="2690949" cy="1210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Salida</a:t>
            </a:r>
            <a:endParaRPr lang="es-ES" dirty="0"/>
          </a:p>
        </p:txBody>
      </p:sp>
      <p:sp>
        <p:nvSpPr>
          <p:cNvPr id="16" name="Rectángulo 15"/>
          <p:cNvSpPr/>
          <p:nvPr/>
        </p:nvSpPr>
        <p:spPr>
          <a:xfrm>
            <a:off x="6383382" y="2899955"/>
            <a:ext cx="2690949" cy="12104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Entrada</a:t>
            </a:r>
            <a:endParaRPr lang="es-ES" dirty="0"/>
          </a:p>
        </p:txBody>
      </p:sp>
      <p:sp>
        <p:nvSpPr>
          <p:cNvPr id="17" name="Rectángulo 16"/>
          <p:cNvSpPr/>
          <p:nvPr/>
        </p:nvSpPr>
        <p:spPr>
          <a:xfrm>
            <a:off x="6383381" y="4223658"/>
            <a:ext cx="2690949" cy="258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Instrucciones</a:t>
            </a:r>
            <a:endParaRPr lang="es-ES" dirty="0"/>
          </a:p>
        </p:txBody>
      </p:sp>
      <p:sp>
        <p:nvSpPr>
          <p:cNvPr id="8" name="Flecha derecha 7"/>
          <p:cNvSpPr/>
          <p:nvPr/>
        </p:nvSpPr>
        <p:spPr>
          <a:xfrm>
            <a:off x="3596640" y="1889760"/>
            <a:ext cx="1759132" cy="58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lecha derecha 17"/>
          <p:cNvSpPr/>
          <p:nvPr/>
        </p:nvSpPr>
        <p:spPr>
          <a:xfrm>
            <a:off x="3672839" y="3213463"/>
            <a:ext cx="1759132" cy="58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 derecha 18"/>
          <p:cNvSpPr/>
          <p:nvPr/>
        </p:nvSpPr>
        <p:spPr>
          <a:xfrm>
            <a:off x="3672839" y="5222965"/>
            <a:ext cx="1759132" cy="5834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3850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7" grpId="0" animBg="1"/>
      <p:bldP spid="8" grpId="0" animBg="1"/>
      <p:bldP spid="18" grpId="0" animBg="1"/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Acerca de Los Entornos de Programación</a:t>
            </a:r>
            <a:endParaRPr lang="es-ES" dirty="0"/>
          </a:p>
        </p:txBody>
      </p:sp>
      <p:pic>
        <p:nvPicPr>
          <p:cNvPr id="3074" name="Picture 2" descr="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5292" y="1736858"/>
            <a:ext cx="1409700" cy="438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echa derecha 3"/>
          <p:cNvSpPr/>
          <p:nvPr/>
        </p:nvSpPr>
        <p:spPr>
          <a:xfrm rot="19814001">
            <a:off x="2519110" y="2202415"/>
            <a:ext cx="1071154" cy="2943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Rectángulo 4"/>
          <p:cNvSpPr/>
          <p:nvPr/>
        </p:nvSpPr>
        <p:spPr>
          <a:xfrm>
            <a:off x="487680" y="3053578"/>
            <a:ext cx="1785257" cy="77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Entornos</a:t>
            </a:r>
          </a:p>
          <a:p>
            <a:pPr algn="ctr"/>
            <a:r>
              <a:rPr lang="es-ES" dirty="0" smtClean="0"/>
              <a:t>De Programación</a:t>
            </a:r>
            <a:endParaRPr lang="es-ES" dirty="0"/>
          </a:p>
        </p:txBody>
      </p:sp>
      <p:sp>
        <p:nvSpPr>
          <p:cNvPr id="7" name="Flecha derecha 6"/>
          <p:cNvSpPr/>
          <p:nvPr/>
        </p:nvSpPr>
        <p:spPr>
          <a:xfrm rot="1677268">
            <a:off x="2541208" y="4065663"/>
            <a:ext cx="1071154" cy="29432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/>
          <p:cNvSpPr/>
          <p:nvPr/>
        </p:nvSpPr>
        <p:spPr>
          <a:xfrm>
            <a:off x="3744685" y="1640474"/>
            <a:ext cx="1489166" cy="6047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Visuales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3744685" y="4128412"/>
            <a:ext cx="1489166" cy="6047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Textuales</a:t>
            </a:r>
            <a:endParaRPr lang="es-ES" dirty="0"/>
          </a:p>
        </p:txBody>
      </p:sp>
      <p:pic>
        <p:nvPicPr>
          <p:cNvPr id="3080" name="Picture 8" descr="http://upload.wikimedia.org/wikipedia/en/2/2a/Notepa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297" y="2743218"/>
            <a:ext cx="919344" cy="919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ttp://upload.wikimedia.org/wikipedia/en/9/9b/Idle_gui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946" y="3871065"/>
            <a:ext cx="1204045" cy="1239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://www.jetbrains.com/pycharm/img/video_thumb30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6581" y="5272053"/>
            <a:ext cx="2559246" cy="1692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14"/>
          <p:cNvSpPr/>
          <p:nvPr/>
        </p:nvSpPr>
        <p:spPr>
          <a:xfrm>
            <a:off x="8874034" y="3871065"/>
            <a:ext cx="1785257" cy="7781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Python</a:t>
            </a:r>
            <a:endParaRPr lang="es-ES" dirty="0"/>
          </a:p>
        </p:txBody>
      </p:sp>
      <p:sp>
        <p:nvSpPr>
          <p:cNvPr id="11" name="Llamada de flecha a la derecha 10"/>
          <p:cNvSpPr/>
          <p:nvPr/>
        </p:nvSpPr>
        <p:spPr>
          <a:xfrm>
            <a:off x="7698377" y="1736858"/>
            <a:ext cx="879566" cy="5029702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s-ES" dirty="0" smtClean="0"/>
              <a:t>Lenguaje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342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6" grpId="0" animBg="1"/>
      <p:bldP spid="9" grpId="0" animBg="1"/>
      <p:bldP spid="15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Notación de Algoritmos</a:t>
            </a:r>
            <a:endParaRPr lang="es-ES" dirty="0"/>
          </a:p>
        </p:txBody>
      </p:sp>
      <p:sp>
        <p:nvSpPr>
          <p:cNvPr id="3" name="Rectángulo 2"/>
          <p:cNvSpPr/>
          <p:nvPr/>
        </p:nvSpPr>
        <p:spPr>
          <a:xfrm>
            <a:off x="873303" y="2311685"/>
            <a:ext cx="2167848" cy="821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Pasos Simples</a:t>
            </a:r>
            <a:endParaRPr lang="es-ES" dirty="0"/>
          </a:p>
        </p:txBody>
      </p:sp>
      <p:sp>
        <p:nvSpPr>
          <p:cNvPr id="5" name="Elipse 4"/>
          <p:cNvSpPr/>
          <p:nvPr/>
        </p:nvSpPr>
        <p:spPr>
          <a:xfrm>
            <a:off x="4810446" y="3113070"/>
            <a:ext cx="1171254" cy="11507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Inicio/</a:t>
            </a:r>
          </a:p>
          <a:p>
            <a:pPr algn="ctr"/>
            <a:r>
              <a:rPr lang="es-ES" dirty="0" smtClean="0"/>
              <a:t>Fin</a:t>
            </a:r>
            <a:endParaRPr lang="es-ES" dirty="0"/>
          </a:p>
        </p:txBody>
      </p:sp>
      <p:sp>
        <p:nvSpPr>
          <p:cNvPr id="6" name="Decisión 5"/>
          <p:cNvSpPr/>
          <p:nvPr/>
        </p:nvSpPr>
        <p:spPr>
          <a:xfrm>
            <a:off x="873303" y="3976099"/>
            <a:ext cx="2198669" cy="158222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Pregunta</a:t>
            </a:r>
            <a:endParaRPr lang="es-ES" dirty="0"/>
          </a:p>
        </p:txBody>
      </p:sp>
      <p:cxnSp>
        <p:nvCxnSpPr>
          <p:cNvPr id="8" name="Conector recto de flecha 7"/>
          <p:cNvCxnSpPr>
            <a:stCxn id="6" idx="3"/>
          </p:cNvCxnSpPr>
          <p:nvPr/>
        </p:nvCxnSpPr>
        <p:spPr>
          <a:xfrm>
            <a:off x="3071972" y="4767210"/>
            <a:ext cx="15924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/>
          <p:cNvCxnSpPr>
            <a:stCxn id="6" idx="2"/>
          </p:cNvCxnSpPr>
          <p:nvPr/>
        </p:nvCxnSpPr>
        <p:spPr>
          <a:xfrm>
            <a:off x="1972638" y="5558320"/>
            <a:ext cx="0" cy="801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7056633" y="2291137"/>
            <a:ext cx="2167848" cy="8219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2" name="Decisión 11"/>
          <p:cNvSpPr/>
          <p:nvPr/>
        </p:nvSpPr>
        <p:spPr>
          <a:xfrm>
            <a:off x="7056633" y="3955551"/>
            <a:ext cx="2198669" cy="1582221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cxnSp>
        <p:nvCxnSpPr>
          <p:cNvPr id="13" name="Conector recto de flecha 12"/>
          <p:cNvCxnSpPr>
            <a:stCxn id="12" idx="3"/>
            <a:endCxn id="11" idx="3"/>
          </p:cNvCxnSpPr>
          <p:nvPr/>
        </p:nvCxnSpPr>
        <p:spPr>
          <a:xfrm flipH="1" flipV="1">
            <a:off x="9224481" y="2702104"/>
            <a:ext cx="30821" cy="2044558"/>
          </a:xfrm>
          <a:prstGeom prst="bentConnector3">
            <a:avLst>
              <a:gd name="adj1" fmla="val -307514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12" idx="2"/>
          </p:cNvCxnSpPr>
          <p:nvPr/>
        </p:nvCxnSpPr>
        <p:spPr>
          <a:xfrm>
            <a:off x="8155968" y="5537772"/>
            <a:ext cx="0" cy="801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11" idx="2"/>
            <a:endCxn id="12" idx="0"/>
          </p:cNvCxnSpPr>
          <p:nvPr/>
        </p:nvCxnSpPr>
        <p:spPr>
          <a:xfrm>
            <a:off x="8140557" y="3113070"/>
            <a:ext cx="15411" cy="8424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ángulo 18"/>
          <p:cNvSpPr/>
          <p:nvPr/>
        </p:nvSpPr>
        <p:spPr>
          <a:xfrm>
            <a:off x="6750121" y="1705510"/>
            <a:ext cx="4726113" cy="486995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Ciclo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20" name="Rectángulo 19"/>
          <p:cNvSpPr/>
          <p:nvPr/>
        </p:nvSpPr>
        <p:spPr>
          <a:xfrm>
            <a:off x="3447499" y="4367099"/>
            <a:ext cx="66729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True</a:t>
            </a:r>
            <a:endParaRPr lang="es-E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Rectángulo 20"/>
          <p:cNvSpPr/>
          <p:nvPr/>
        </p:nvSpPr>
        <p:spPr>
          <a:xfrm>
            <a:off x="2026713" y="5681225"/>
            <a:ext cx="7362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False</a:t>
            </a:r>
            <a:endParaRPr lang="es-E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92806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1" grpId="0" animBg="1"/>
      <p:bldP spid="12" grpId="0" animBg="1"/>
      <p:bldP spid="19" grpId="0" animBg="1"/>
      <p:bldP spid="20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La programación en la vida cotidiana</a:t>
            </a:r>
            <a:endParaRPr lang="es-ES" dirty="0"/>
          </a:p>
        </p:txBody>
      </p:sp>
      <p:pic>
        <p:nvPicPr>
          <p:cNvPr id="8194" name="Picture 2" descr="http://lgblog.lgecb.com/wp-content/uploads/2013/06/MH1143GSR_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865" y="1573930"/>
            <a:ext cx="2920325" cy="186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servicio-tecnico-reparaciones.com/wp-content/uploads/2010/08/Lavadora1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434" y="3623624"/>
            <a:ext cx="2385352" cy="3234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http://blogs.computerworld.com/sites/default/themes/cw_blogs/cache/files/u177/iphone-4-vs-android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9611" y="2752457"/>
            <a:ext cx="2381250" cy="202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http://www.samsung.com/us/2012-smart-tv/img/intro-smartHubTV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1" y="1573930"/>
            <a:ext cx="3870788" cy="2864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Objeto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578027"/>
              </p:ext>
            </p:extLst>
          </p:nvPr>
        </p:nvGraphicFramePr>
        <p:xfrm>
          <a:off x="3333692" y="5053832"/>
          <a:ext cx="3073087" cy="18041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27" name="Image" r:id="rId7" imgW="5041080" imgH="2958480" progId="Photoshop.Image.13">
                  <p:embed/>
                </p:oleObj>
              </mc:Choice>
              <mc:Fallback>
                <p:oleObj name="Image" r:id="rId7" imgW="5041080" imgH="29584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33692" y="5053832"/>
                        <a:ext cx="3073087" cy="180416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204" name="Picture 12" descr="http://www.kitguru.net/wp-content/uploads/2014/06/nintendo_wii_u_black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318" y="4282004"/>
            <a:ext cx="2937754" cy="1543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0120938"/>
              </p:ext>
            </p:extLst>
          </p:nvPr>
        </p:nvGraphicFramePr>
        <p:xfrm>
          <a:off x="9491072" y="5334625"/>
          <a:ext cx="2668010" cy="152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28" name="Image" r:id="rId10" imgW="4025160" imgH="2298240" progId="Photoshop.Image.13">
                  <p:embed/>
                </p:oleObj>
              </mc:Choice>
              <mc:Fallback>
                <p:oleObj name="Image" r:id="rId10" imgW="4025160" imgH="2298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491072" y="5334625"/>
                        <a:ext cx="2668010" cy="152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034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La programación en la ingeniería</a:t>
            </a:r>
            <a:endParaRPr lang="es-ES" dirty="0"/>
          </a:p>
        </p:txBody>
      </p:sp>
      <p:pic>
        <p:nvPicPr>
          <p:cNvPr id="9220" name="Picture 4" descr="http://www.gadgetos.com/photos/4200/4208/001_small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49" y="1438382"/>
            <a:ext cx="310515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http://www.indiabix.com/_files/images/electronics-circuits/tesla-coi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813" y="4239647"/>
            <a:ext cx="2946044" cy="220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4945953"/>
              </p:ext>
            </p:extLst>
          </p:nvPr>
        </p:nvGraphicFramePr>
        <p:xfrm>
          <a:off x="3649609" y="1438382"/>
          <a:ext cx="3454400" cy="234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3" name="Image" r:id="rId5" imgW="3453840" imgH="2349000" progId="Photoshop.Image.13">
                  <p:embed/>
                </p:oleObj>
              </mc:Choice>
              <mc:Fallback>
                <p:oleObj name="Image" r:id="rId5" imgW="3453840" imgH="23490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49609" y="1438382"/>
                        <a:ext cx="3454400" cy="234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668122"/>
              </p:ext>
            </p:extLst>
          </p:nvPr>
        </p:nvGraphicFramePr>
        <p:xfrm>
          <a:off x="8187790" y="1438382"/>
          <a:ext cx="3422109" cy="32468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4" name="Image" r:id="rId7" imgW="5206320" imgH="4939560" progId="Photoshop.Image.13">
                  <p:embed/>
                </p:oleObj>
              </mc:Choice>
              <mc:Fallback>
                <p:oleObj name="Image" r:id="rId7" imgW="5206320" imgH="49395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87790" y="1438382"/>
                        <a:ext cx="3422109" cy="32468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228" name="Picture 12" descr="http://www.babraham.ac.uk/wp-content/uploads/2013/08/bioinformatics.gif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9391" y="4685212"/>
            <a:ext cx="3769153" cy="1943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9" name="Objeto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4678821"/>
              </p:ext>
            </p:extLst>
          </p:nvPr>
        </p:nvGraphicFramePr>
        <p:xfrm>
          <a:off x="3270999" y="4127073"/>
          <a:ext cx="3475203" cy="19495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5" name="Image" r:id="rId10" imgW="5206320" imgH="2920320" progId="Photoshop.Image.13">
                  <p:embed/>
                </p:oleObj>
              </mc:Choice>
              <mc:Fallback>
                <p:oleObj name="Image" r:id="rId10" imgW="5206320" imgH="29203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270999" y="4127073"/>
                        <a:ext cx="3475203" cy="19495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to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8266358"/>
              </p:ext>
            </p:extLst>
          </p:nvPr>
        </p:nvGraphicFramePr>
        <p:xfrm>
          <a:off x="5870951" y="4878090"/>
          <a:ext cx="2094786" cy="157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56" name="Image" r:id="rId12" imgW="5079240" imgH="3809520" progId="Photoshop.Image.13">
                  <p:embed/>
                </p:oleObj>
              </mc:Choice>
              <mc:Fallback>
                <p:oleObj name="Image" r:id="rId12" imgW="5079240" imgH="380952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70951" y="4878090"/>
                        <a:ext cx="2094786" cy="157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820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Objetivos de esta Clase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675870" y="1759723"/>
            <a:ext cx="5677931" cy="435133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Entender qué es un algoritmo.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Entender qué es un programa y qué es la programación.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Identificar usos cotidianos de la programación.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Comprender cómo la programación es una herramienta útil para un Ingeniero.</a:t>
            </a:r>
            <a:endParaRPr lang="es-ES" dirty="0"/>
          </a:p>
        </p:txBody>
      </p:sp>
      <p:pic>
        <p:nvPicPr>
          <p:cNvPr id="1026" name="Picture 2" descr="http://images.nationalgeographic.com/wpf/media-live/photos/000/009/cache/columbia-launch_900_600x45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5392" y="2084173"/>
            <a:ext cx="2904048" cy="3872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2154477" y="5908212"/>
            <a:ext cx="81912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¿Trajeron su Computador?</a:t>
            </a:r>
            <a:endParaRPr lang="es-E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48413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Objetivos de la próxima Clase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675870" y="1759723"/>
            <a:ext cx="5677931" cy="435133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Entender qué es un lenguaje de programación y sus elementos básicos.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smtClean="0"/>
              <a:t>Introducción al lenguaje Python.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mtClean="0"/>
              <a:t>Primeros programas </a:t>
            </a:r>
            <a:r>
              <a:rPr lang="es-ES" dirty="0" smtClean="0"/>
              <a:t>en Python.</a:t>
            </a:r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1051160"/>
              </p:ext>
            </p:extLst>
          </p:nvPr>
        </p:nvGraphicFramePr>
        <p:xfrm>
          <a:off x="528319" y="2169026"/>
          <a:ext cx="4771897" cy="35786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4" name="Image" r:id="rId3" imgW="6501240" imgH="4875840" progId="Photoshop.Image.13">
                  <p:embed/>
                </p:oleObj>
              </mc:Choice>
              <mc:Fallback>
                <p:oleObj name="Image" r:id="rId3" imgW="6501240" imgH="48758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8319" y="2169026"/>
                        <a:ext cx="4771897" cy="35786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747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Preguntas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¡Muchas Gracias!</a:t>
            </a:r>
            <a:endParaRPr lang="es-ES" dirty="0"/>
          </a:p>
        </p:txBody>
      </p:sp>
      <p:pic>
        <p:nvPicPr>
          <p:cNvPr id="6148" name="Picture 4" descr="questions or decision making concep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6955" y="295384"/>
            <a:ext cx="6259286" cy="4153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1471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Algoritmos</a:t>
            </a:r>
            <a:endParaRPr lang="es-ES" dirty="0"/>
          </a:p>
        </p:txBody>
      </p:sp>
      <p:sp>
        <p:nvSpPr>
          <p:cNvPr id="12" name="Flecha derecha 11"/>
          <p:cNvSpPr/>
          <p:nvPr/>
        </p:nvSpPr>
        <p:spPr>
          <a:xfrm>
            <a:off x="1387011" y="3524036"/>
            <a:ext cx="2753474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Decisión 14"/>
          <p:cNvSpPr/>
          <p:nvPr/>
        </p:nvSpPr>
        <p:spPr>
          <a:xfrm>
            <a:off x="4274049" y="3246633"/>
            <a:ext cx="904126" cy="9863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 smtClean="0"/>
              <a:t>?</a:t>
            </a:r>
            <a:endParaRPr lang="es-ES" sz="5400" dirty="0"/>
          </a:p>
        </p:txBody>
      </p:sp>
      <p:sp>
        <p:nvSpPr>
          <p:cNvPr id="18" name="Flecha derecha 17"/>
          <p:cNvSpPr/>
          <p:nvPr/>
        </p:nvSpPr>
        <p:spPr>
          <a:xfrm rot="19139457">
            <a:off x="4870939" y="2756028"/>
            <a:ext cx="1412711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lecha derecha 18"/>
          <p:cNvSpPr/>
          <p:nvPr/>
        </p:nvSpPr>
        <p:spPr>
          <a:xfrm rot="2593525">
            <a:off x="4858807" y="4283490"/>
            <a:ext cx="1412711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Decisión 19"/>
          <p:cNvSpPr/>
          <p:nvPr/>
        </p:nvSpPr>
        <p:spPr>
          <a:xfrm>
            <a:off x="5952150" y="4715134"/>
            <a:ext cx="904126" cy="98632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5400" dirty="0" smtClean="0"/>
              <a:t>?</a:t>
            </a:r>
            <a:endParaRPr lang="es-ES" sz="5400" dirty="0"/>
          </a:p>
        </p:txBody>
      </p:sp>
      <p:sp>
        <p:nvSpPr>
          <p:cNvPr id="21" name="Flecha derecha 20"/>
          <p:cNvSpPr/>
          <p:nvPr/>
        </p:nvSpPr>
        <p:spPr>
          <a:xfrm rot="19139457">
            <a:off x="6570719" y="4268819"/>
            <a:ext cx="1412711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lecha derecha 22"/>
          <p:cNvSpPr/>
          <p:nvPr/>
        </p:nvSpPr>
        <p:spPr>
          <a:xfrm>
            <a:off x="6227626" y="2345478"/>
            <a:ext cx="4097902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Flecha derecha 24"/>
          <p:cNvSpPr/>
          <p:nvPr/>
        </p:nvSpPr>
        <p:spPr>
          <a:xfrm>
            <a:off x="7849231" y="3804409"/>
            <a:ext cx="2476297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lecha derecha 25"/>
          <p:cNvSpPr/>
          <p:nvPr/>
        </p:nvSpPr>
        <p:spPr>
          <a:xfrm>
            <a:off x="6770443" y="5309896"/>
            <a:ext cx="3555085" cy="43151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Elipse 15"/>
          <p:cNvSpPr/>
          <p:nvPr/>
        </p:nvSpPr>
        <p:spPr>
          <a:xfrm>
            <a:off x="85618" y="3212159"/>
            <a:ext cx="1047964" cy="10552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Inicio</a:t>
            </a:r>
            <a:endParaRPr lang="es-ES" dirty="0"/>
          </a:p>
        </p:txBody>
      </p:sp>
      <p:sp>
        <p:nvSpPr>
          <p:cNvPr id="27" name="Elipse 26"/>
          <p:cNvSpPr/>
          <p:nvPr/>
        </p:nvSpPr>
        <p:spPr>
          <a:xfrm>
            <a:off x="10524316" y="3492532"/>
            <a:ext cx="1047964" cy="10552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Fin</a:t>
            </a:r>
            <a:endParaRPr lang="es-ES" dirty="0"/>
          </a:p>
        </p:txBody>
      </p:sp>
      <p:sp>
        <p:nvSpPr>
          <p:cNvPr id="28" name="Elipse 27"/>
          <p:cNvSpPr/>
          <p:nvPr/>
        </p:nvSpPr>
        <p:spPr>
          <a:xfrm>
            <a:off x="10524316" y="2033601"/>
            <a:ext cx="1047964" cy="10552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Fin</a:t>
            </a:r>
            <a:endParaRPr lang="es-ES" dirty="0"/>
          </a:p>
        </p:txBody>
      </p:sp>
      <p:sp>
        <p:nvSpPr>
          <p:cNvPr id="29" name="Elipse 28"/>
          <p:cNvSpPr/>
          <p:nvPr/>
        </p:nvSpPr>
        <p:spPr>
          <a:xfrm>
            <a:off x="10524316" y="4998019"/>
            <a:ext cx="1047964" cy="10552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Fin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443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19" grpId="0" animBg="1"/>
      <p:bldP spid="20" grpId="0" animBg="1"/>
      <p:bldP spid="21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Ahora veámoslo en vivo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926173" y="5144216"/>
            <a:ext cx="6705599" cy="1137793"/>
          </a:xfrm>
        </p:spPr>
        <p:txBody>
          <a:bodyPr>
            <a:normAutofit/>
          </a:bodyPr>
          <a:lstStyle/>
          <a:p>
            <a:r>
              <a:rPr lang="es-ES" dirty="0" smtClean="0"/>
              <a:t>Blockly</a:t>
            </a:r>
            <a:endParaRPr lang="es-ES" dirty="0"/>
          </a:p>
        </p:txBody>
      </p:sp>
      <p:pic>
        <p:nvPicPr>
          <p:cNvPr id="16386" name="Picture 2" descr="http://www.cafex.com/wp-content/uploads/2012/09/demo_bann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8973" y="750409"/>
            <a:ext cx="5567138" cy="262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125236"/>
            <a:ext cx="1634447" cy="1634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29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Ahora ustedes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 smtClean="0"/>
              <a:t>Juego Blockly Maze</a:t>
            </a:r>
          </a:p>
          <a:p>
            <a:r>
              <a:rPr lang="es-ES" dirty="0" smtClean="0"/>
              <a:t>Tienen 30 minutos para jugar el juego</a:t>
            </a:r>
            <a:endParaRPr lang="es-ES" dirty="0"/>
          </a:p>
        </p:txBody>
      </p:sp>
      <p:pic>
        <p:nvPicPr>
          <p:cNvPr id="15362" name="Picture 2" descr="http://9wows.com/files/2012/04/Ants-are-so-coo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7471" y="279296"/>
            <a:ext cx="5240901" cy="327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5870105" y="5227247"/>
            <a:ext cx="3347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hlinkClick r:id="rId3"/>
              </a:rPr>
              <a:t>/</a:t>
            </a:r>
            <a:r>
              <a:rPr lang="es-ES" dirty="0" err="1" smtClean="0">
                <a:hlinkClick r:id="rId3"/>
              </a:rPr>
              <a:t>Blockly</a:t>
            </a:r>
            <a:r>
              <a:rPr lang="es-ES" dirty="0" smtClean="0">
                <a:hlinkClick r:id="rId3"/>
              </a:rPr>
              <a:t>/apps/</a:t>
            </a:r>
            <a:r>
              <a:rPr lang="es-ES" dirty="0" err="1" smtClean="0">
                <a:hlinkClick r:id="rId3"/>
              </a:rPr>
              <a:t>maze</a:t>
            </a:r>
            <a:r>
              <a:rPr lang="es-ES" dirty="0" smtClean="0">
                <a:hlinkClick r:id="rId3"/>
              </a:rPr>
              <a:t>/index.html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0515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más podemos hacer con Blockly?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04434" y="1835899"/>
            <a:ext cx="9076361" cy="4351338"/>
          </a:xfrm>
        </p:spPr>
        <p:txBody>
          <a:bodyPr/>
          <a:lstStyle/>
          <a:p>
            <a:r>
              <a:rPr lang="es-ES" dirty="0" smtClean="0"/>
              <a:t>Practicar y Prototipar algoritmos, con CODE</a:t>
            </a:r>
          </a:p>
          <a:p>
            <a:r>
              <a:rPr lang="es-ES" dirty="0" smtClean="0">
                <a:hlinkClick r:id="rId2"/>
              </a:rPr>
              <a:t>/</a:t>
            </a:r>
            <a:r>
              <a:rPr lang="es-ES" dirty="0" err="1" smtClean="0">
                <a:hlinkClick r:id="rId2"/>
              </a:rPr>
              <a:t>Blockly</a:t>
            </a:r>
            <a:r>
              <a:rPr lang="es-ES" dirty="0" smtClean="0">
                <a:hlinkClick r:id="rId2"/>
              </a:rPr>
              <a:t>/apps/</a:t>
            </a:r>
            <a:r>
              <a:rPr lang="es-ES" dirty="0" err="1" smtClean="0">
                <a:hlinkClick r:id="rId2"/>
              </a:rPr>
              <a:t>code</a:t>
            </a:r>
            <a:r>
              <a:rPr lang="es-ES" dirty="0" smtClean="0">
                <a:hlinkClick r:id="rId2"/>
              </a:rPr>
              <a:t>/index.html</a:t>
            </a:r>
            <a:endParaRPr lang="es-ES" dirty="0" smtClean="0"/>
          </a:p>
          <a:p>
            <a:r>
              <a:rPr lang="es-ES" dirty="0" smtClean="0"/>
              <a:t>Dibujar al estilo LOGO</a:t>
            </a:r>
          </a:p>
          <a:p>
            <a:r>
              <a:rPr lang="es-ES" dirty="0" smtClean="0">
                <a:hlinkClick r:id="rId3"/>
              </a:rPr>
              <a:t>/</a:t>
            </a:r>
            <a:r>
              <a:rPr lang="es-ES" dirty="0">
                <a:hlinkClick r:id="rId3"/>
              </a:rPr>
              <a:t>Blockly/apps/turtle/index.html</a:t>
            </a:r>
            <a:endParaRPr lang="es-ES" dirty="0" smtClean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0452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Blockly y el juego Maze</a:t>
            </a:r>
            <a:endParaRPr lang="es-ES" dirty="0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123466"/>
              </p:ext>
            </p:extLst>
          </p:nvPr>
        </p:nvGraphicFramePr>
        <p:xfrm>
          <a:off x="137160" y="1541417"/>
          <a:ext cx="3305908" cy="36837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8" name="Image" r:id="rId3" imgW="7111080" imgH="7923600" progId="Photoshop.Image.13">
                  <p:embed/>
                </p:oleObj>
              </mc:Choice>
              <mc:Fallback>
                <p:oleObj name="Image" r:id="rId3" imgW="7111080" imgH="79236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" y="1541417"/>
                        <a:ext cx="3305908" cy="36837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ángulo 4"/>
          <p:cNvSpPr/>
          <p:nvPr/>
        </p:nvSpPr>
        <p:spPr>
          <a:xfrm>
            <a:off x="6862354" y="1541417"/>
            <a:ext cx="3727269" cy="1654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El algoritmo es la secuencia de pasos para resolver el problema</a:t>
            </a:r>
          </a:p>
          <a:p>
            <a:pPr algn="ctr"/>
            <a:r>
              <a:rPr lang="es-ES" dirty="0" smtClean="0"/>
              <a:t>(llegar al final del laberinto)</a:t>
            </a:r>
            <a:endParaRPr lang="es-ES" dirty="0"/>
          </a:p>
        </p:txBody>
      </p:sp>
      <p:sp>
        <p:nvSpPr>
          <p:cNvPr id="6" name="Rectángulo 5"/>
          <p:cNvSpPr/>
          <p:nvPr/>
        </p:nvSpPr>
        <p:spPr>
          <a:xfrm>
            <a:off x="6862354" y="3818709"/>
            <a:ext cx="3727269" cy="1654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El programa es el conjunto de instrucciones (bloques) que implementan el algoritmo de forma que el computador pueda ejecutarlo.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3123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Relación Algoritmo - Programa</a:t>
            </a:r>
            <a:endParaRPr lang="es-ES" dirty="0"/>
          </a:p>
        </p:txBody>
      </p:sp>
      <p:sp>
        <p:nvSpPr>
          <p:cNvPr id="7" name="Rectángulo 6"/>
          <p:cNvSpPr/>
          <p:nvPr/>
        </p:nvSpPr>
        <p:spPr>
          <a:xfrm>
            <a:off x="609600" y="3135085"/>
            <a:ext cx="2020389" cy="9056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Algoritmo</a:t>
            </a: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6413862" y="3143794"/>
            <a:ext cx="2020389" cy="90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Programa</a:t>
            </a:r>
            <a:endParaRPr lang="es-ES" dirty="0"/>
          </a:p>
        </p:txBody>
      </p:sp>
      <p:sp>
        <p:nvSpPr>
          <p:cNvPr id="9" name="Flecha derecha 8"/>
          <p:cNvSpPr/>
          <p:nvPr/>
        </p:nvSpPr>
        <p:spPr>
          <a:xfrm>
            <a:off x="3474720" y="2133599"/>
            <a:ext cx="2246811" cy="2908664"/>
          </a:xfrm>
          <a:prstGeom prst="right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dirty="0" smtClean="0">
                <a:solidFill>
                  <a:schemeClr val="tx1"/>
                </a:solidFill>
              </a:rPr>
              <a:t>Proceso de Traducción a Lenguaje Comprensible</a:t>
            </a:r>
          </a:p>
          <a:p>
            <a:pPr algn="ctr"/>
            <a:r>
              <a:rPr lang="es-ES" sz="1600" dirty="0" smtClean="0">
                <a:solidFill>
                  <a:schemeClr val="tx1"/>
                </a:solidFill>
              </a:rPr>
              <a:t>Por el Computador</a:t>
            </a:r>
            <a:endParaRPr lang="es-ES" sz="1600" dirty="0">
              <a:solidFill>
                <a:schemeClr val="tx1"/>
              </a:solidFill>
            </a:endParaRPr>
          </a:p>
        </p:txBody>
      </p:sp>
      <p:sp>
        <p:nvSpPr>
          <p:cNvPr id="10" name="Flecha arriba 9"/>
          <p:cNvSpPr/>
          <p:nvPr/>
        </p:nvSpPr>
        <p:spPr>
          <a:xfrm>
            <a:off x="3254827" y="5216435"/>
            <a:ext cx="2686596" cy="1245326"/>
          </a:xfrm>
          <a:prstGeom prst="upArrow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Programar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12" name="Llamada ovalada 11"/>
          <p:cNvSpPr/>
          <p:nvPr/>
        </p:nvSpPr>
        <p:spPr>
          <a:xfrm>
            <a:off x="4948645" y="1389016"/>
            <a:ext cx="2238103" cy="1140822"/>
          </a:xfrm>
          <a:prstGeom prst="wedgeEllipseCallou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tx1"/>
                </a:solidFill>
              </a:rPr>
              <a:t>1 algoritmo</a:t>
            </a:r>
          </a:p>
          <a:p>
            <a:pPr algn="ctr"/>
            <a:r>
              <a:rPr lang="es-ES" dirty="0" smtClean="0">
                <a:solidFill>
                  <a:schemeClr val="tx1"/>
                </a:solidFill>
              </a:rPr>
              <a:t>N programas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3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Distinción Algoritmo - Programa</a:t>
            </a:r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635724" y="1706879"/>
            <a:ext cx="4014651" cy="9056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Algoritmo</a:t>
            </a:r>
            <a:endParaRPr lang="es-ES" dirty="0"/>
          </a:p>
        </p:txBody>
      </p:sp>
      <p:sp>
        <p:nvSpPr>
          <p:cNvPr id="9" name="Rectángulo 8"/>
          <p:cNvSpPr/>
          <p:nvPr/>
        </p:nvSpPr>
        <p:spPr>
          <a:xfrm>
            <a:off x="5573485" y="1711232"/>
            <a:ext cx="4014651" cy="90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Programa</a:t>
            </a:r>
            <a:endParaRPr lang="es-ES" dirty="0"/>
          </a:p>
        </p:txBody>
      </p:sp>
      <p:sp>
        <p:nvSpPr>
          <p:cNvPr id="10" name="Rectángulo 9"/>
          <p:cNvSpPr/>
          <p:nvPr/>
        </p:nvSpPr>
        <p:spPr>
          <a:xfrm>
            <a:off x="1628501" y="2939142"/>
            <a:ext cx="2020389" cy="9056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Conceptual</a:t>
            </a:r>
          </a:p>
          <a:p>
            <a:pPr algn="ctr"/>
            <a:r>
              <a:rPr lang="es-ES" dirty="0" smtClean="0"/>
              <a:t>Idea</a:t>
            </a:r>
            <a:endParaRPr lang="es-ES" dirty="0"/>
          </a:p>
        </p:txBody>
      </p:sp>
      <p:sp>
        <p:nvSpPr>
          <p:cNvPr id="11" name="Rectángulo 10"/>
          <p:cNvSpPr/>
          <p:nvPr/>
        </p:nvSpPr>
        <p:spPr>
          <a:xfrm>
            <a:off x="1628501" y="4171405"/>
            <a:ext cx="2020389" cy="9056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Genérico</a:t>
            </a:r>
            <a:endParaRPr lang="es-ES" dirty="0"/>
          </a:p>
        </p:txBody>
      </p:sp>
      <p:sp>
        <p:nvSpPr>
          <p:cNvPr id="13" name="Rectángulo 12"/>
          <p:cNvSpPr/>
          <p:nvPr/>
        </p:nvSpPr>
        <p:spPr>
          <a:xfrm>
            <a:off x="6570617" y="2939142"/>
            <a:ext cx="2020389" cy="90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Tangible</a:t>
            </a:r>
            <a:endParaRPr lang="es-ES" dirty="0"/>
          </a:p>
          <a:p>
            <a:pPr algn="ctr"/>
            <a:r>
              <a:rPr lang="es-ES" dirty="0" smtClean="0"/>
              <a:t>Código</a:t>
            </a:r>
            <a:endParaRPr lang="es-ES" dirty="0"/>
          </a:p>
        </p:txBody>
      </p:sp>
      <p:sp>
        <p:nvSpPr>
          <p:cNvPr id="14" name="Rectángulo 13"/>
          <p:cNvSpPr/>
          <p:nvPr/>
        </p:nvSpPr>
        <p:spPr>
          <a:xfrm>
            <a:off x="6570617" y="4171405"/>
            <a:ext cx="2020389" cy="90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Específico</a:t>
            </a:r>
          </a:p>
          <a:p>
            <a:pPr algn="ctr"/>
            <a:r>
              <a:rPr lang="es-ES" dirty="0" smtClean="0"/>
              <a:t>(Lenguaje)</a:t>
            </a:r>
            <a:endParaRPr lang="es-ES" dirty="0"/>
          </a:p>
        </p:txBody>
      </p:sp>
      <p:sp>
        <p:nvSpPr>
          <p:cNvPr id="15" name="Rectángulo 14"/>
          <p:cNvSpPr/>
          <p:nvPr/>
        </p:nvSpPr>
        <p:spPr>
          <a:xfrm>
            <a:off x="1628501" y="5299165"/>
            <a:ext cx="2020389" cy="90569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No Ejecutable</a:t>
            </a:r>
          </a:p>
          <a:p>
            <a:pPr algn="ctr"/>
            <a:r>
              <a:rPr lang="es-ES" dirty="0" smtClean="0"/>
              <a:t>Simulable</a:t>
            </a:r>
            <a:endParaRPr lang="es-ES" dirty="0"/>
          </a:p>
        </p:txBody>
      </p:sp>
      <p:sp>
        <p:nvSpPr>
          <p:cNvPr id="16" name="Rectángulo 15"/>
          <p:cNvSpPr/>
          <p:nvPr/>
        </p:nvSpPr>
        <p:spPr>
          <a:xfrm>
            <a:off x="6570617" y="5299165"/>
            <a:ext cx="2020389" cy="9056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/>
              <a:t>Ejecutable</a:t>
            </a:r>
          </a:p>
          <a:p>
            <a:pPr algn="ctr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223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</p:bld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lcomeDoc" id="{E1E7EDF9-8B79-4E5D-B508-2301E35CD219}" vid="{4342E303-0389-44F2-B6F0-C13C203CC59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8DBC0A1-66E1-4B9D-88C2-9B3A32A2147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Bienvenido a PowerPoint</Template>
  <TotalTime>0</TotalTime>
  <Words>551</Words>
  <Application>Microsoft Office PowerPoint</Application>
  <PresentationFormat>Panorámica</PresentationFormat>
  <Paragraphs>118</Paragraphs>
  <Slides>21</Slides>
  <Notes>4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Arial</vt:lpstr>
      <vt:lpstr>Calibri</vt:lpstr>
      <vt:lpstr>Segoe UI</vt:lpstr>
      <vt:lpstr>Segoe UI Light</vt:lpstr>
      <vt:lpstr>WelcomeDoc</vt:lpstr>
      <vt:lpstr>Image</vt:lpstr>
      <vt:lpstr>TDFI102 Introducción a la Programación</vt:lpstr>
      <vt:lpstr>Objetivos de esta Clase</vt:lpstr>
      <vt:lpstr>Algoritmos</vt:lpstr>
      <vt:lpstr>Ahora veámoslo en vivo</vt:lpstr>
      <vt:lpstr>Ahora ustedes</vt:lpstr>
      <vt:lpstr>¿Qué más podemos hacer con Blockly?</vt:lpstr>
      <vt:lpstr>Blockly y el juego Maze</vt:lpstr>
      <vt:lpstr>Relación Algoritmo - Programa</vt:lpstr>
      <vt:lpstr>Distinción Algoritmo - Programa</vt:lpstr>
      <vt:lpstr>¿Existen Programas en la naturaleza?</vt:lpstr>
      <vt:lpstr>¿Existen Programas en la naturaleza?</vt:lpstr>
      <vt:lpstr>Funcionamiento de un Programa</vt:lpstr>
      <vt:lpstr>Que debemos hacer en el algoritmo</vt:lpstr>
      <vt:lpstr>Algoritmo Simple: Subir las escaleras del piso 1 al 4</vt:lpstr>
      <vt:lpstr>Traducción Algoritmo - Programa</vt:lpstr>
      <vt:lpstr>Acerca de Los Entornos de Programación</vt:lpstr>
      <vt:lpstr>Notación de Algoritmos</vt:lpstr>
      <vt:lpstr>La programación en la vida cotidiana</vt:lpstr>
      <vt:lpstr>La programación en la ingeniería</vt:lpstr>
      <vt:lpstr>Objetivos de la próxima Clase</vt:lpstr>
      <vt:lpstr>Preguntas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2014-07-14T23:40:50Z</dcterms:created>
  <dcterms:modified xsi:type="dcterms:W3CDTF">2020-03-21T15:15:25Z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TC029239449991</vt:lpwstr>
  </property>
</Properties>
</file>

<file path=docProps/thumbnail.jpeg>
</file>